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125999"/>
          </a:xfrm>
          <a:prstGeom prst="rect">
            <a:avLst/>
          </a:prstGeom>
          <a:solidFill>
            <a:srgbClr val="334A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3" name="Rectangle 2"/>
          <p:cNvSpPr/>
          <p:nvPr/>
        </p:nvSpPr>
        <p:spPr>
          <a:xfrm>
            <a:off x="0" y="1440000"/>
            <a:ext cx="12192119" cy="72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ctr"/>
            <a:r>
              <a:rPr sz="4000" b="1">
                <a:solidFill>
                  <a:srgbClr val="1D2939"/>
                </a:solidFill>
                <a:latin typeface="맑은 고딕"/>
              </a:rPr>
              <a:t>화면설계서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32000"/>
            <a:ext cx="12192119" cy="28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ctr"/>
            <a:r>
              <a:rPr sz="1300" b="0">
                <a:solidFill>
                  <a:srgbClr val="98A2B3"/>
                </a:solidFill>
                <a:latin typeface="맑은 고딕"/>
              </a:rPr>
              <a:t>Screen Design Specification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394800" y="2951999"/>
          <a:ext cx="5400000" cy="1152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1440000"/>
                <a:gridCol w="3960000"/>
              </a:tblGrid>
              <a:tr h="288000">
                <a:tc>
                  <a:txBody>
                    <a:bodyPr wrap="square"/>
                    <a:lstStyle/>
                    <a:p>
                      <a:pPr algn="ctr"/>
                      <a:r>
                        <a:rPr sz="1000" b="1">
                          <a:solidFill>
                            <a:srgbClr val="2B4A7E"/>
                          </a:solidFill>
                          <a:latin typeface="맑은 고딕"/>
                        </a:rPr>
                        <a:t>프로젝트명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8000">
                <a:tc>
                  <a:txBody>
                    <a:bodyPr wrap="square"/>
                    <a:lstStyle/>
                    <a:p>
                      <a:pPr algn="ctr"/>
                      <a:r>
                        <a:rPr sz="1000" b="1">
                          <a:solidFill>
                            <a:srgbClr val="2B4A7E"/>
                          </a:solidFill>
                          <a:latin typeface="맑은 고딕"/>
                        </a:rPr>
                        <a:t>작성자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8000">
                <a:tc>
                  <a:txBody>
                    <a:bodyPr wrap="square"/>
                    <a:lstStyle/>
                    <a:p>
                      <a:pPr algn="ctr"/>
                      <a:r>
                        <a:rPr sz="1000" b="1">
                          <a:solidFill>
                            <a:srgbClr val="2B4A7E"/>
                          </a:solidFill>
                          <a:latin typeface="맑은 고딕"/>
                        </a:rPr>
                        <a:t>작성일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88000">
                <a:tc>
                  <a:txBody>
                    <a:bodyPr wrap="square"/>
                    <a:lstStyle/>
                    <a:p>
                      <a:pPr algn="ctr"/>
                      <a:r>
                        <a:rPr sz="1000" b="1">
                          <a:solidFill>
                            <a:srgbClr val="2B4A7E"/>
                          </a:solidFill>
                          <a:latin typeface="맑은 고딕"/>
                        </a:rPr>
                        <a:t>버전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394800" y="4320000"/>
            <a:ext cx="5400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1000" b="1">
                <a:solidFill>
                  <a:srgbClr val="475467"/>
                </a:solidFill>
                <a:latin typeface="맑은 고딕"/>
              </a:rPr>
              <a:t>변경 이력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394800" y="4536000"/>
          <a:ext cx="5400000" cy="9504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720000"/>
                <a:gridCol w="1080000"/>
                <a:gridCol w="2520000"/>
                <a:gridCol w="1080000"/>
              </a:tblGrid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B4A7E"/>
                          </a:solidFill>
                          <a:latin typeface="맑은 고딕"/>
                        </a:rPr>
                        <a:t>버전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B4A7E"/>
                          </a:solidFill>
                          <a:latin typeface="맑은 고딕"/>
                        </a:rPr>
                        <a:t>날짜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B4A7E"/>
                          </a:solidFill>
                          <a:latin typeface="맑은 고딕"/>
                        </a:rPr>
                        <a:t>변경 내용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B4A7E"/>
                          </a:solidFill>
                          <a:latin typeface="맑은 고딕"/>
                        </a:rPr>
                        <a:t>작성자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</a:tr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>v1.0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>최초 작성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900" b="0">
                          <a:solidFill>
                            <a:srgbClr val="98A2B3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0">
                          <a:solidFill>
                            <a:srgbClr val="98A2B3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98A2B3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0">
                          <a:solidFill>
                            <a:srgbClr val="98A2B3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900" b="0">
                          <a:solidFill>
                            <a:srgbClr val="98A2B3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0">
                          <a:solidFill>
                            <a:srgbClr val="98A2B3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98A2B3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0">
                          <a:solidFill>
                            <a:srgbClr val="98A2B3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7" descr="logo@2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000" y="6263999"/>
            <a:ext cx="870000" cy="18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24000" y="251999"/>
          <a:ext cx="11545199" cy="4752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864000"/>
                <a:gridCol w="2232000"/>
                <a:gridCol w="864000"/>
                <a:gridCol w="2232000"/>
                <a:gridCol w="864000"/>
                <a:gridCol w="1655999"/>
                <a:gridCol w="864000"/>
                <a:gridCol w="1969200"/>
              </a:tblGrid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프로젝트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화면명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>메뉴 구조도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화면 ID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>IA-01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작성자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메뉴 위치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 gridSpan="7"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>전체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24000" y="864000"/>
            <a:ext cx="11545200" cy="5652000"/>
          </a:xfrm>
          <a:prstGeom prst="rect">
            <a:avLst/>
          </a:prstGeom>
          <a:solidFill>
            <a:srgbClr val="FAFAFB"/>
          </a:solidFill>
          <a:ln w="9525">
            <a:solidFill>
              <a:srgbClr val="E4E7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4" name="Rectangle 3"/>
          <p:cNvSpPr/>
          <p:nvPr/>
        </p:nvSpPr>
        <p:spPr>
          <a:xfrm>
            <a:off x="5014800" y="1152000"/>
            <a:ext cx="2160000" cy="396000"/>
          </a:xfrm>
          <a:prstGeom prst="rect">
            <a:avLst/>
          </a:prstGeom>
          <a:solidFill>
            <a:srgbClr val="1E2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1">
                <a:solidFill>
                  <a:srgbClr val="FFFFFF"/>
                </a:solidFill>
                <a:latin typeface="맑은 고딕"/>
              </a:rPr>
              <a:t>서비스 이름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094800" y="1548000"/>
            <a:ext cx="0" cy="252000"/>
          </a:xfrm>
          <a:prstGeom prst="line">
            <a:avLst/>
          </a:prstGeom>
          <a:ln w="15875">
            <a:solidFill>
              <a:srgbClr val="9AA1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944000" y="1800000"/>
            <a:ext cx="8208000" cy="0"/>
          </a:xfrm>
          <a:prstGeom prst="line">
            <a:avLst/>
          </a:prstGeom>
          <a:ln w="15875">
            <a:solidFill>
              <a:srgbClr val="9AA1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944000" y="1800000"/>
            <a:ext cx="0" cy="215999"/>
          </a:xfrm>
          <a:prstGeom prst="line">
            <a:avLst/>
          </a:prstGeom>
          <a:ln w="15875">
            <a:solidFill>
              <a:srgbClr val="9AA1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936000" y="2015999"/>
            <a:ext cx="2015999" cy="360000"/>
          </a:xfrm>
          <a:prstGeom prst="rect">
            <a:avLst/>
          </a:prstGeom>
          <a:solidFill>
            <a:srgbClr val="E8ECFF"/>
          </a:solidFill>
          <a:ln w="9525">
            <a:solidFill>
              <a:srgbClr val="8E9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000" b="1">
                <a:solidFill>
                  <a:srgbClr val="1E2A78"/>
                </a:solidFill>
                <a:latin typeface="맑은 고딕"/>
              </a:rPr>
              <a:t>1depth · 메뉴 1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16000" y="2376000"/>
            <a:ext cx="0" cy="1457999"/>
          </a:xfrm>
          <a:prstGeom prst="line">
            <a:avLst/>
          </a:prstGeom>
          <a:ln w="15875">
            <a:solidFill>
              <a:srgbClr val="C9CE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116000" y="2862000"/>
            <a:ext cx="180000" cy="0"/>
          </a:xfrm>
          <a:prstGeom prst="line">
            <a:avLst/>
          </a:prstGeom>
          <a:ln w="15875">
            <a:solidFill>
              <a:srgbClr val="C9CE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296000" y="2700000"/>
            <a:ext cx="1655999" cy="3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0">
                <a:solidFill>
                  <a:srgbClr val="475467"/>
                </a:solidFill>
                <a:latin typeface="맑은 고딕"/>
              </a:rPr>
              <a:t>2depth · 화면 1-1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16000" y="3347999"/>
            <a:ext cx="180000" cy="0"/>
          </a:xfrm>
          <a:prstGeom prst="line">
            <a:avLst/>
          </a:prstGeom>
          <a:ln w="15875">
            <a:solidFill>
              <a:srgbClr val="C9CE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296000" y="3186000"/>
            <a:ext cx="1655999" cy="3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0">
                <a:solidFill>
                  <a:srgbClr val="475467"/>
                </a:solidFill>
                <a:latin typeface="맑은 고딕"/>
              </a:rPr>
              <a:t>2depth · 화면 1-2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116000" y="3833999"/>
            <a:ext cx="180000" cy="0"/>
          </a:xfrm>
          <a:prstGeom prst="line">
            <a:avLst/>
          </a:prstGeom>
          <a:ln w="15875">
            <a:solidFill>
              <a:srgbClr val="C9CE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296000" y="3671999"/>
            <a:ext cx="1655999" cy="3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0">
                <a:solidFill>
                  <a:srgbClr val="475467"/>
                </a:solidFill>
                <a:latin typeface="맑은 고딕"/>
              </a:rPr>
              <a:t>2depth · 화면 1-3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680000" y="1800000"/>
            <a:ext cx="0" cy="215999"/>
          </a:xfrm>
          <a:prstGeom prst="line">
            <a:avLst/>
          </a:prstGeom>
          <a:ln w="15875">
            <a:solidFill>
              <a:srgbClr val="9AA1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671999" y="2015999"/>
            <a:ext cx="2015999" cy="360000"/>
          </a:xfrm>
          <a:prstGeom prst="rect">
            <a:avLst/>
          </a:prstGeom>
          <a:solidFill>
            <a:srgbClr val="E8ECFF"/>
          </a:solidFill>
          <a:ln w="9525">
            <a:solidFill>
              <a:srgbClr val="8E9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000" b="1">
                <a:solidFill>
                  <a:srgbClr val="1E2A78"/>
                </a:solidFill>
                <a:latin typeface="맑은 고딕"/>
              </a:rPr>
              <a:t>1depth · 메뉴 2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3851999" y="2376000"/>
            <a:ext cx="0" cy="1457999"/>
          </a:xfrm>
          <a:prstGeom prst="line">
            <a:avLst/>
          </a:prstGeom>
          <a:ln w="15875">
            <a:solidFill>
              <a:srgbClr val="C9CE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3851999" y="2862000"/>
            <a:ext cx="180000" cy="0"/>
          </a:xfrm>
          <a:prstGeom prst="line">
            <a:avLst/>
          </a:prstGeom>
          <a:ln w="15875">
            <a:solidFill>
              <a:srgbClr val="C9CE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4031999" y="2700000"/>
            <a:ext cx="1655999" cy="3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0">
                <a:solidFill>
                  <a:srgbClr val="475467"/>
                </a:solidFill>
                <a:latin typeface="맑은 고딕"/>
              </a:rPr>
              <a:t>2depth · 화면 2-1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851999" y="3347999"/>
            <a:ext cx="180000" cy="0"/>
          </a:xfrm>
          <a:prstGeom prst="line">
            <a:avLst/>
          </a:prstGeom>
          <a:ln w="15875">
            <a:solidFill>
              <a:srgbClr val="C9CE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031999" y="3186000"/>
            <a:ext cx="1655999" cy="3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0">
                <a:solidFill>
                  <a:srgbClr val="475467"/>
                </a:solidFill>
                <a:latin typeface="맑은 고딕"/>
              </a:rPr>
              <a:t>2depth · 화면 2-2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3851999" y="3833999"/>
            <a:ext cx="180000" cy="0"/>
          </a:xfrm>
          <a:prstGeom prst="line">
            <a:avLst/>
          </a:prstGeom>
          <a:ln w="15875">
            <a:solidFill>
              <a:srgbClr val="C9CE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031999" y="3671999"/>
            <a:ext cx="1655999" cy="3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0">
                <a:solidFill>
                  <a:srgbClr val="475467"/>
                </a:solidFill>
                <a:latin typeface="맑은 고딕"/>
              </a:rPr>
              <a:t>2depth · 화면 2-3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416000" y="1800000"/>
            <a:ext cx="0" cy="215999"/>
          </a:xfrm>
          <a:prstGeom prst="line">
            <a:avLst/>
          </a:prstGeom>
          <a:ln w="15875">
            <a:solidFill>
              <a:srgbClr val="9AA1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408000" y="2015999"/>
            <a:ext cx="2015999" cy="360000"/>
          </a:xfrm>
          <a:prstGeom prst="rect">
            <a:avLst/>
          </a:prstGeom>
          <a:solidFill>
            <a:srgbClr val="E8ECFF"/>
          </a:solidFill>
          <a:ln w="9525">
            <a:solidFill>
              <a:srgbClr val="8E9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000" b="1">
                <a:solidFill>
                  <a:srgbClr val="1E2A78"/>
                </a:solidFill>
                <a:latin typeface="맑은 고딕"/>
              </a:rPr>
              <a:t>1depth · 메뉴 3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588000" y="2376000"/>
            <a:ext cx="0" cy="1457999"/>
          </a:xfrm>
          <a:prstGeom prst="line">
            <a:avLst/>
          </a:prstGeom>
          <a:ln w="15875">
            <a:solidFill>
              <a:srgbClr val="C9CE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6588000" y="2862000"/>
            <a:ext cx="180000" cy="0"/>
          </a:xfrm>
          <a:prstGeom prst="line">
            <a:avLst/>
          </a:prstGeom>
          <a:ln w="15875">
            <a:solidFill>
              <a:srgbClr val="C9CE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768000" y="2700000"/>
            <a:ext cx="1655999" cy="3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0">
                <a:solidFill>
                  <a:srgbClr val="475467"/>
                </a:solidFill>
                <a:latin typeface="맑은 고딕"/>
              </a:rPr>
              <a:t>2depth · 화면 3-1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6588000" y="3347999"/>
            <a:ext cx="180000" cy="0"/>
          </a:xfrm>
          <a:prstGeom prst="line">
            <a:avLst/>
          </a:prstGeom>
          <a:ln w="15875">
            <a:solidFill>
              <a:srgbClr val="C9CE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6768000" y="3186000"/>
            <a:ext cx="1655999" cy="3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0">
                <a:solidFill>
                  <a:srgbClr val="475467"/>
                </a:solidFill>
                <a:latin typeface="맑은 고딕"/>
              </a:rPr>
              <a:t>2depth · 화면 3-2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6588000" y="3833999"/>
            <a:ext cx="180000" cy="0"/>
          </a:xfrm>
          <a:prstGeom prst="line">
            <a:avLst/>
          </a:prstGeom>
          <a:ln w="15875">
            <a:solidFill>
              <a:srgbClr val="C9CE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6768000" y="3671999"/>
            <a:ext cx="1655999" cy="3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0">
                <a:solidFill>
                  <a:srgbClr val="475467"/>
                </a:solidFill>
                <a:latin typeface="맑은 고딕"/>
              </a:rPr>
              <a:t>2depth · 화면 3-3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10152000" y="1800000"/>
            <a:ext cx="0" cy="215999"/>
          </a:xfrm>
          <a:prstGeom prst="line">
            <a:avLst/>
          </a:prstGeom>
          <a:ln w="15875">
            <a:solidFill>
              <a:srgbClr val="9AA1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9144000" y="2015999"/>
            <a:ext cx="2015999" cy="360000"/>
          </a:xfrm>
          <a:prstGeom prst="rect">
            <a:avLst/>
          </a:prstGeom>
          <a:solidFill>
            <a:srgbClr val="E8ECFF"/>
          </a:solidFill>
          <a:ln w="9525">
            <a:solidFill>
              <a:srgbClr val="8E9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000" b="1">
                <a:solidFill>
                  <a:srgbClr val="1E2A78"/>
                </a:solidFill>
                <a:latin typeface="맑은 고딕"/>
              </a:rPr>
              <a:t>1depth · 메뉴 4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9324000" y="2376000"/>
            <a:ext cx="0" cy="1457999"/>
          </a:xfrm>
          <a:prstGeom prst="line">
            <a:avLst/>
          </a:prstGeom>
          <a:ln w="15875">
            <a:solidFill>
              <a:srgbClr val="C9CE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9324000" y="2862000"/>
            <a:ext cx="180000" cy="0"/>
          </a:xfrm>
          <a:prstGeom prst="line">
            <a:avLst/>
          </a:prstGeom>
          <a:ln w="15875">
            <a:solidFill>
              <a:srgbClr val="C9CE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9504000" y="2700000"/>
            <a:ext cx="1655999" cy="3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0">
                <a:solidFill>
                  <a:srgbClr val="475467"/>
                </a:solidFill>
                <a:latin typeface="맑은 고딕"/>
              </a:rPr>
              <a:t>2depth · 화면 4-1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9324000" y="3347999"/>
            <a:ext cx="180000" cy="0"/>
          </a:xfrm>
          <a:prstGeom prst="line">
            <a:avLst/>
          </a:prstGeom>
          <a:ln w="15875">
            <a:solidFill>
              <a:srgbClr val="C9CE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9504000" y="3186000"/>
            <a:ext cx="1655999" cy="3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0">
                <a:solidFill>
                  <a:srgbClr val="475467"/>
                </a:solidFill>
                <a:latin typeface="맑은 고딕"/>
              </a:rPr>
              <a:t>2depth · 화면 4-2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9324000" y="3833999"/>
            <a:ext cx="180000" cy="0"/>
          </a:xfrm>
          <a:prstGeom prst="line">
            <a:avLst/>
          </a:prstGeom>
          <a:ln w="15875">
            <a:solidFill>
              <a:srgbClr val="C9CE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4000" y="3671999"/>
            <a:ext cx="1655999" cy="32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0">
                <a:solidFill>
                  <a:srgbClr val="475467"/>
                </a:solidFill>
                <a:latin typeface="맑은 고딕"/>
              </a:rPr>
              <a:t>2depth · 화면 4-3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36000" y="4536000"/>
            <a:ext cx="10321200" cy="1764000"/>
          </a:xfrm>
          <a:prstGeom prst="rect">
            <a:avLst/>
          </a:prstGeom>
          <a:solidFill>
            <a:srgbClr val="FFFFFF"/>
          </a:solidFill>
          <a:ln w="9525">
            <a:solidFill>
              <a:srgbClr val="E4E7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1080000" y="4626000"/>
            <a:ext cx="7200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1000" b="1">
                <a:solidFill>
                  <a:srgbClr val="1D2939"/>
                </a:solidFill>
                <a:latin typeface="맑은 고딕"/>
              </a:rPr>
              <a:t>작성 요령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080000" y="4896000"/>
            <a:ext cx="10008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950" b="0">
                <a:solidFill>
                  <a:srgbClr val="475467"/>
                </a:solidFill>
                <a:latin typeface="맑은 고딕"/>
              </a:rPr>
              <a:t>1.  요구사항 정의서 기능 목록의 '메뉴/화면' 칸을 모아 메뉴별로 묶습니다.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080000" y="5202000"/>
            <a:ext cx="10008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950" b="0">
                <a:solidFill>
                  <a:srgbClr val="475467"/>
                </a:solidFill>
                <a:latin typeface="맑은 고딕"/>
              </a:rPr>
              <a:t>2.  회원이 보는 화면과 관리자가 보는 화면은 구조도를 따로 그립니다.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80000" y="5508000"/>
            <a:ext cx="10008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950" b="0">
                <a:solidFill>
                  <a:srgbClr val="475467"/>
                </a:solidFill>
                <a:latin typeface="맑은 고딕"/>
              </a:rPr>
              <a:t>3.  로그인, 빈 목록, 오류처럼 메뉴에 안 보이는 화면도 아래쪽에 따로 적어 둡니다.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080000" y="5813999"/>
            <a:ext cx="10008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950" b="0">
                <a:solidFill>
                  <a:srgbClr val="475467"/>
                </a:solidFill>
                <a:latin typeface="맑은 고딕"/>
              </a:rPr>
              <a:t>4.  상자는 복사해서 늘려 씁니다. 화면마다 다음 장의 화면 설계 장표를 한 장씩 만듭니다.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324000" y="6642000"/>
            <a:ext cx="11545200" cy="0"/>
          </a:xfrm>
          <a:prstGeom prst="line">
            <a:avLst/>
          </a:prstGeom>
          <a:ln w="9525">
            <a:solidFill>
              <a:srgbClr val="E4E7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324000" y="6660000"/>
            <a:ext cx="6480000" cy="18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750" b="0">
                <a:solidFill>
                  <a:srgbClr val="98A2B3"/>
                </a:solidFill>
                <a:latin typeface="맑은 고딕"/>
              </a:rPr>
              <a:t>화면설계서 양식 · firstpip.co.kr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0800000" y="6660000"/>
            <a:ext cx="1069200" cy="18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r"/>
            <a:r>
              <a:rPr sz="750" b="0">
                <a:solidFill>
                  <a:srgbClr val="98A2B3"/>
                </a:solidFill>
                <a:latin typeface="맑은 고딕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24000" y="251999"/>
          <a:ext cx="11545199" cy="4752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864000"/>
                <a:gridCol w="2232000"/>
                <a:gridCol w="864000"/>
                <a:gridCol w="2232000"/>
                <a:gridCol w="864000"/>
                <a:gridCol w="1655999"/>
                <a:gridCol w="864000"/>
                <a:gridCol w="1969200"/>
              </a:tblGrid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프로젝트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화면명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화면 ID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작성자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메뉴 위치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 gridSpan="7"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24000" y="864000"/>
            <a:ext cx="7092000" cy="5652000"/>
          </a:xfrm>
          <a:prstGeom prst="rect">
            <a:avLst/>
          </a:prstGeom>
          <a:solidFill>
            <a:srgbClr val="FAFAFB"/>
          </a:solidFill>
          <a:ln w="9525">
            <a:solidFill>
              <a:srgbClr val="E4E7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646000" y="1080000"/>
            <a:ext cx="2448000" cy="522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9AA1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618000" y="1170000"/>
            <a:ext cx="503999" cy="57600"/>
          </a:xfrm>
          <a:prstGeom prst="roundRect">
            <a:avLst/>
          </a:prstGeom>
          <a:solidFill>
            <a:srgbClr val="C9C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6" name="Rectangle 5"/>
          <p:cNvSpPr/>
          <p:nvPr/>
        </p:nvSpPr>
        <p:spPr>
          <a:xfrm>
            <a:off x="2844000" y="1386000"/>
            <a:ext cx="2052000" cy="4680000"/>
          </a:xfrm>
          <a:prstGeom prst="rect">
            <a:avLst/>
          </a:prstGeom>
          <a:noFill/>
          <a:ln w="9525">
            <a:solidFill>
              <a:srgbClr val="C9CED6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0">
                <a:solidFill>
                  <a:srgbClr val="98A2B3"/>
                </a:solidFill>
                <a:latin typeface="맑은 고딕"/>
              </a:rPr>
              <a:t>이 안에 화면을 그리거나</a:t>
            </a:r>
          </a:p>
          <a:p>
            <a:pPr algn="ctr"/>
            <a:r>
              <a:rPr sz="900" b="0">
                <a:solidFill>
                  <a:srgbClr val="98A2B3"/>
                </a:solidFill>
                <a:latin typeface="맑은 고딕"/>
              </a:rPr>
              <a:t>손그림 사진 · 캡처를 붙여 넣으세요</a:t>
            </a:r>
          </a:p>
        </p:txBody>
      </p:sp>
      <p:sp>
        <p:nvSpPr>
          <p:cNvPr id="7" name="Oval 6"/>
          <p:cNvSpPr/>
          <p:nvPr/>
        </p:nvSpPr>
        <p:spPr>
          <a:xfrm>
            <a:off x="540000" y="1080000"/>
            <a:ext cx="208800" cy="208800"/>
          </a:xfrm>
          <a:prstGeom prst="ellipse">
            <a:avLst/>
          </a:prstGeom>
          <a:solidFill>
            <a:srgbClr val="E548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1">
                <a:solidFill>
                  <a:srgbClr val="FFFFFF"/>
                </a:solidFill>
                <a:latin typeface="맑은 고딕"/>
              </a:rPr>
              <a:t>1</a:t>
            </a:r>
          </a:p>
        </p:txBody>
      </p:sp>
      <p:sp>
        <p:nvSpPr>
          <p:cNvPr id="8" name="Oval 7"/>
          <p:cNvSpPr/>
          <p:nvPr/>
        </p:nvSpPr>
        <p:spPr>
          <a:xfrm>
            <a:off x="540000" y="1368000"/>
            <a:ext cx="208800" cy="208800"/>
          </a:xfrm>
          <a:prstGeom prst="ellipse">
            <a:avLst/>
          </a:prstGeom>
          <a:solidFill>
            <a:srgbClr val="E548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1">
                <a:solidFill>
                  <a:srgbClr val="FFFFFF"/>
                </a:solidFill>
                <a:latin typeface="맑은 고딕"/>
              </a:rPr>
              <a:t>2</a:t>
            </a:r>
          </a:p>
        </p:txBody>
      </p:sp>
      <p:sp>
        <p:nvSpPr>
          <p:cNvPr id="9" name="Oval 8"/>
          <p:cNvSpPr/>
          <p:nvPr/>
        </p:nvSpPr>
        <p:spPr>
          <a:xfrm>
            <a:off x="540000" y="1655999"/>
            <a:ext cx="208800" cy="208800"/>
          </a:xfrm>
          <a:prstGeom prst="ellipse">
            <a:avLst/>
          </a:prstGeom>
          <a:solidFill>
            <a:srgbClr val="E548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1">
                <a:solidFill>
                  <a:srgbClr val="FFFFFF"/>
                </a:solidFill>
                <a:latin typeface="맑은 고딕"/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8000" y="1980000"/>
            <a:ext cx="1224000" cy="503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800" b="0">
                <a:solidFill>
                  <a:srgbClr val="98A2B3"/>
                </a:solidFill>
                <a:latin typeface="맑은 고딕"/>
              </a:rPr>
              <a:t>번호는 복사해</a:t>
            </a:r>
          </a:p>
          <a:p>
            <a:pPr algn="l"/>
            <a:r>
              <a:rPr sz="800" b="0">
                <a:solidFill>
                  <a:srgbClr val="98A2B3"/>
                </a:solidFill>
                <a:latin typeface="맑은 고딕"/>
              </a:rPr>
              <a:t>화면 위로 옮깁니다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560000" y="864000"/>
          <a:ext cx="4309200" cy="5652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396000"/>
                <a:gridCol w="3913200"/>
              </a:tblGrid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No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화면 설명 (Description)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6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7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8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9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12" name="Connector 11"/>
          <p:cNvCxnSpPr/>
          <p:nvPr/>
        </p:nvCxnSpPr>
        <p:spPr>
          <a:xfrm>
            <a:off x="324000" y="6642000"/>
            <a:ext cx="11545200" cy="0"/>
          </a:xfrm>
          <a:prstGeom prst="line">
            <a:avLst/>
          </a:prstGeom>
          <a:ln w="9525">
            <a:solidFill>
              <a:srgbClr val="E4E7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24000" y="6660000"/>
            <a:ext cx="6480000" cy="18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750" b="0">
                <a:solidFill>
                  <a:srgbClr val="98A2B3"/>
                </a:solidFill>
                <a:latin typeface="맑은 고딕"/>
              </a:rPr>
              <a:t>화면설계서 양식 · firstpip.co.kr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800000" y="6660000"/>
            <a:ext cx="1069200" cy="18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r"/>
            <a:r>
              <a:rPr sz="750" b="0">
                <a:solidFill>
                  <a:srgbClr val="98A2B3"/>
                </a:solidFill>
                <a:latin typeface="맑은 고딕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24000" y="251999"/>
          <a:ext cx="11545199" cy="4752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864000"/>
                <a:gridCol w="2232000"/>
                <a:gridCol w="864000"/>
                <a:gridCol w="2232000"/>
                <a:gridCol w="864000"/>
                <a:gridCol w="1655999"/>
                <a:gridCol w="864000"/>
                <a:gridCol w="1969200"/>
              </a:tblGrid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프로젝트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화면명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화면 ID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작성자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메뉴 위치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 gridSpan="7"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24000" y="864000"/>
            <a:ext cx="7092000" cy="5652000"/>
          </a:xfrm>
          <a:prstGeom prst="rect">
            <a:avLst/>
          </a:prstGeom>
          <a:solidFill>
            <a:srgbClr val="FAFAFB"/>
          </a:solidFill>
          <a:ln w="9525">
            <a:solidFill>
              <a:srgbClr val="E4E7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4" name="Rectangle 3"/>
          <p:cNvSpPr/>
          <p:nvPr/>
        </p:nvSpPr>
        <p:spPr>
          <a:xfrm>
            <a:off x="540000" y="1080000"/>
            <a:ext cx="6660000" cy="5220000"/>
          </a:xfrm>
          <a:prstGeom prst="rect">
            <a:avLst/>
          </a:prstGeom>
          <a:solidFill>
            <a:srgbClr val="FFFFFF"/>
          </a:solidFill>
          <a:ln w="15875">
            <a:solidFill>
              <a:srgbClr val="9AA1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5" name="Rectangle 4"/>
          <p:cNvSpPr/>
          <p:nvPr/>
        </p:nvSpPr>
        <p:spPr>
          <a:xfrm>
            <a:off x="540000" y="1080000"/>
            <a:ext cx="6660000" cy="270000"/>
          </a:xfrm>
          <a:prstGeom prst="rect">
            <a:avLst/>
          </a:prstGeom>
          <a:solidFill>
            <a:srgbClr val="EEF0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6" name="Oval 5"/>
          <p:cNvSpPr/>
          <p:nvPr/>
        </p:nvSpPr>
        <p:spPr>
          <a:xfrm>
            <a:off x="648000" y="1173600"/>
            <a:ext cx="79200" cy="79200"/>
          </a:xfrm>
          <a:prstGeom prst="ellipse">
            <a:avLst/>
          </a:prstGeom>
          <a:solidFill>
            <a:srgbClr val="C9C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7" name="Oval 6"/>
          <p:cNvSpPr/>
          <p:nvPr/>
        </p:nvSpPr>
        <p:spPr>
          <a:xfrm>
            <a:off x="799200" y="1173600"/>
            <a:ext cx="79200" cy="79200"/>
          </a:xfrm>
          <a:prstGeom prst="ellipse">
            <a:avLst/>
          </a:prstGeom>
          <a:solidFill>
            <a:srgbClr val="C9C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8" name="Oval 7"/>
          <p:cNvSpPr/>
          <p:nvPr/>
        </p:nvSpPr>
        <p:spPr>
          <a:xfrm>
            <a:off x="950400" y="1173600"/>
            <a:ext cx="79200" cy="79200"/>
          </a:xfrm>
          <a:prstGeom prst="ellipse">
            <a:avLst/>
          </a:prstGeom>
          <a:solidFill>
            <a:srgbClr val="C9C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9" name="Rectangle 8"/>
          <p:cNvSpPr/>
          <p:nvPr/>
        </p:nvSpPr>
        <p:spPr>
          <a:xfrm>
            <a:off x="1152000" y="1137600"/>
            <a:ext cx="5940000" cy="154800"/>
          </a:xfrm>
          <a:prstGeom prst="rect">
            <a:avLst/>
          </a:prstGeom>
          <a:solidFill>
            <a:srgbClr val="FFFFFF"/>
          </a:solidFill>
          <a:ln w="6350">
            <a:solidFill>
              <a:srgbClr val="E4E7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l"/>
            <a:r>
              <a:rPr sz="700" b="0">
                <a:solidFill>
                  <a:srgbClr val="98A2B3"/>
                </a:solidFill>
                <a:latin typeface="맑은 고딕"/>
              </a:rPr>
              <a:t>https://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4000" y="1475999"/>
            <a:ext cx="6372000" cy="4680000"/>
          </a:xfrm>
          <a:prstGeom prst="rect">
            <a:avLst/>
          </a:prstGeom>
          <a:noFill/>
          <a:ln w="9525">
            <a:solidFill>
              <a:srgbClr val="C9CED6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0">
                <a:solidFill>
                  <a:srgbClr val="98A2B3"/>
                </a:solidFill>
                <a:latin typeface="맑은 고딕"/>
              </a:rPr>
              <a:t>이 안에 화면을 그리거나 캡처를 붙여 넣으세요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7560000" y="864000"/>
          <a:ext cx="4309200" cy="5652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396000"/>
                <a:gridCol w="3913200"/>
              </a:tblGrid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No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화면 설명 (Description)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6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7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8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01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9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/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12" name="Connector 11"/>
          <p:cNvCxnSpPr/>
          <p:nvPr/>
        </p:nvCxnSpPr>
        <p:spPr>
          <a:xfrm>
            <a:off x="324000" y="6642000"/>
            <a:ext cx="11545200" cy="0"/>
          </a:xfrm>
          <a:prstGeom prst="line">
            <a:avLst/>
          </a:prstGeom>
          <a:ln w="9525">
            <a:solidFill>
              <a:srgbClr val="E4E7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24000" y="6660000"/>
            <a:ext cx="6480000" cy="18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750" b="0">
                <a:solidFill>
                  <a:srgbClr val="98A2B3"/>
                </a:solidFill>
                <a:latin typeface="맑은 고딕"/>
              </a:rPr>
              <a:t>화면설계서 양식 · firstpip.co.kr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800000" y="6660000"/>
            <a:ext cx="1069200" cy="18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r"/>
            <a:r>
              <a:rPr sz="750" b="0">
                <a:solidFill>
                  <a:srgbClr val="98A2B3"/>
                </a:solidFill>
                <a:latin typeface="맑은 고딕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24000" y="251999"/>
          <a:ext cx="11545199" cy="4752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864000"/>
                <a:gridCol w="2232000"/>
                <a:gridCol w="864000"/>
                <a:gridCol w="2232000"/>
                <a:gridCol w="864000"/>
                <a:gridCol w="1655999"/>
                <a:gridCol w="864000"/>
                <a:gridCol w="1969200"/>
              </a:tblGrid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프로젝트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>가나다 필라테스 예약 앱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화면명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>주간 시간표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화면 ID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>APP-SCH-01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작성자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>(작성 예시)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메뉴 위치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 gridSpan="7"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>회원 앱 &gt; 시간표 &gt; 주간 시간표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24000" y="864000"/>
            <a:ext cx="7092000" cy="5652000"/>
          </a:xfrm>
          <a:prstGeom prst="rect">
            <a:avLst/>
          </a:prstGeom>
          <a:solidFill>
            <a:srgbClr val="FAFAFB"/>
          </a:solidFill>
          <a:ln w="9525">
            <a:solidFill>
              <a:srgbClr val="E4E7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4" name="Rectangle 3"/>
          <p:cNvSpPr/>
          <p:nvPr/>
        </p:nvSpPr>
        <p:spPr>
          <a:xfrm>
            <a:off x="468000" y="936000"/>
            <a:ext cx="2160000" cy="18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850" b="1">
                <a:solidFill>
                  <a:srgbClr val="334AF6"/>
                </a:solidFill>
                <a:latin typeface="맑은 고딕"/>
              </a:rPr>
              <a:t>작성 예시 · 가상 업체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646000" y="1080000"/>
            <a:ext cx="2448000" cy="522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9AA1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18000" y="1170000"/>
            <a:ext cx="503999" cy="57600"/>
          </a:xfrm>
          <a:prstGeom prst="roundRect">
            <a:avLst/>
          </a:prstGeom>
          <a:solidFill>
            <a:srgbClr val="C9C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2754000" y="1350000"/>
            <a:ext cx="2232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ctr"/>
            <a:r>
              <a:rPr sz="1100" b="1">
                <a:solidFill>
                  <a:srgbClr val="1E1D1D"/>
                </a:solidFill>
                <a:latin typeface="맑은 고딕"/>
              </a:rPr>
              <a:t>시간표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754000" y="1620000"/>
            <a:ext cx="2232000" cy="0"/>
          </a:xfrm>
          <a:prstGeom prst="line">
            <a:avLst/>
          </a:prstGeom>
          <a:ln w="6350">
            <a:solidFill>
              <a:srgbClr val="E4E7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879999" y="1710000"/>
            <a:ext cx="954000" cy="223200"/>
          </a:xfrm>
          <a:prstGeom prst="rect">
            <a:avLst/>
          </a:prstGeom>
          <a:solidFill>
            <a:srgbClr val="4B55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800" b="1">
                <a:solidFill>
                  <a:srgbClr val="FFFFFF"/>
                </a:solidFill>
                <a:latin typeface="맑은 고딕"/>
              </a:rPr>
              <a:t>이번 주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87999" y="1710000"/>
            <a:ext cx="954000" cy="2232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800" b="0">
                <a:solidFill>
                  <a:srgbClr val="475467"/>
                </a:solidFill>
                <a:latin typeface="맑은 고딕"/>
              </a:rPr>
              <a:t>다음 주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61999" y="2034000"/>
            <a:ext cx="244800" cy="2880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800" b="0">
                <a:solidFill>
                  <a:srgbClr val="475467"/>
                </a:solidFill>
                <a:latin typeface="맑은 고딕"/>
              </a:rPr>
              <a:t>월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50000" y="2034000"/>
            <a:ext cx="244800" cy="2880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800" b="0">
                <a:solidFill>
                  <a:srgbClr val="475467"/>
                </a:solidFill>
                <a:latin typeface="맑은 고딕"/>
              </a:rPr>
              <a:t>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37999" y="2034000"/>
            <a:ext cx="244800" cy="288000"/>
          </a:xfrm>
          <a:prstGeom prst="rect">
            <a:avLst/>
          </a:prstGeom>
          <a:solidFill>
            <a:srgbClr val="4B55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800" b="1">
                <a:solidFill>
                  <a:srgbClr val="FFFFFF"/>
                </a:solidFill>
                <a:latin typeface="맑은 고딕"/>
              </a:rPr>
              <a:t>수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26000" y="2034000"/>
            <a:ext cx="244800" cy="2880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800" b="0">
                <a:solidFill>
                  <a:srgbClr val="475467"/>
                </a:solidFill>
                <a:latin typeface="맑은 고딕"/>
              </a:rPr>
              <a:t>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13999" y="2034000"/>
            <a:ext cx="244800" cy="2880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800" b="0">
                <a:solidFill>
                  <a:srgbClr val="475467"/>
                </a:solidFill>
                <a:latin typeface="맑은 고딕"/>
              </a:rPr>
              <a:t>금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02000" y="2034000"/>
            <a:ext cx="244800" cy="2880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800" b="0">
                <a:solidFill>
                  <a:srgbClr val="475467"/>
                </a:solidFill>
                <a:latin typeface="맑은 고딕"/>
              </a:rPr>
              <a:t>토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90000" y="2034000"/>
            <a:ext cx="244800" cy="2880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800" b="0">
                <a:solidFill>
                  <a:srgbClr val="475467"/>
                </a:solidFill>
                <a:latin typeface="맑은 고딕"/>
              </a:rPr>
              <a:t>일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61999" y="2448000"/>
            <a:ext cx="2016000" cy="68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2933999" y="2520000"/>
            <a:ext cx="1404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900" b="1">
                <a:solidFill>
                  <a:srgbClr val="1E1D1D"/>
                </a:solidFill>
                <a:latin typeface="맑은 고딕"/>
              </a:rPr>
              <a:t>10:00 매트 기초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933999" y="2754000"/>
            <a:ext cx="1404000" cy="324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750" b="0">
                <a:solidFill>
                  <a:srgbClr val="475467"/>
                </a:solidFill>
                <a:latin typeface="맑은 고딕"/>
              </a:rPr>
              <a:t>강사 박○○ · 남은 자리 3/8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193999" y="2664000"/>
            <a:ext cx="612000" cy="244800"/>
          </a:xfrm>
          <a:prstGeom prst="rect">
            <a:avLst/>
          </a:prstGeom>
          <a:solidFill>
            <a:srgbClr val="4B55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750" b="1">
                <a:solidFill>
                  <a:srgbClr val="FFFFFF"/>
                </a:solidFill>
                <a:latin typeface="맑은 고딕"/>
              </a:rPr>
              <a:t>예약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861999" y="3221999"/>
            <a:ext cx="2016000" cy="68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2933999" y="3293999"/>
            <a:ext cx="1404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900" b="1">
                <a:solidFill>
                  <a:srgbClr val="1E1D1D"/>
                </a:solidFill>
                <a:latin typeface="맑은 고딕"/>
              </a:rPr>
              <a:t>12:00 기구 중급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933999" y="3527999"/>
            <a:ext cx="1404000" cy="324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750" b="0">
                <a:solidFill>
                  <a:srgbClr val="475467"/>
                </a:solidFill>
                <a:latin typeface="맑은 고딕"/>
              </a:rPr>
              <a:t>강사 최○○ · 남은 자리 0/6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93999" y="3437999"/>
            <a:ext cx="612000" cy="2448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1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750" b="1">
                <a:solidFill>
                  <a:srgbClr val="475467"/>
                </a:solidFill>
                <a:latin typeface="맑은 고딕"/>
              </a:rPr>
              <a:t>대기 신청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861999" y="3996000"/>
            <a:ext cx="2016000" cy="68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2933999" y="4067999"/>
            <a:ext cx="1404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900" b="1">
                <a:solidFill>
                  <a:srgbClr val="1E1D1D"/>
                </a:solidFill>
                <a:latin typeface="맑은 고딕"/>
              </a:rPr>
              <a:t>19:30 기구 초급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933999" y="4302000"/>
            <a:ext cx="1404000" cy="324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750" b="0">
                <a:solidFill>
                  <a:srgbClr val="475467"/>
                </a:solidFill>
                <a:latin typeface="맑은 고딕"/>
              </a:rPr>
              <a:t>강사 정○○ · 남은 자리 2/6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93999" y="4212000"/>
            <a:ext cx="612000" cy="244800"/>
          </a:xfrm>
          <a:prstGeom prst="rect">
            <a:avLst/>
          </a:prstGeom>
          <a:solidFill>
            <a:srgbClr val="4B55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750" b="1">
                <a:solidFill>
                  <a:srgbClr val="FFFFFF"/>
                </a:solidFill>
                <a:latin typeface="맑은 고딕"/>
              </a:rPr>
              <a:t>예약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2754000" y="5760000"/>
            <a:ext cx="2232000" cy="0"/>
          </a:xfrm>
          <a:prstGeom prst="line">
            <a:avLst/>
          </a:prstGeom>
          <a:ln w="6350">
            <a:solidFill>
              <a:srgbClr val="E4E7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2754000" y="5850000"/>
            <a:ext cx="744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ctr"/>
            <a:r>
              <a:rPr sz="800" b="1">
                <a:solidFill>
                  <a:srgbClr val="1D2939"/>
                </a:solidFill>
                <a:latin typeface="맑은 고딕"/>
              </a:rPr>
              <a:t>시간표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498000" y="5850000"/>
            <a:ext cx="744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ctr"/>
            <a:r>
              <a:rPr sz="800" b="0">
                <a:solidFill>
                  <a:srgbClr val="98A2B3"/>
                </a:solidFill>
                <a:latin typeface="맑은 고딕"/>
              </a:rPr>
              <a:t>내 예약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242000" y="5850000"/>
            <a:ext cx="744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ctr"/>
            <a:r>
              <a:rPr sz="800" b="0">
                <a:solidFill>
                  <a:srgbClr val="98A2B3"/>
                </a:solidFill>
                <a:latin typeface="맑은 고딕"/>
              </a:rPr>
              <a:t>내 정보</a:t>
            </a:r>
          </a:p>
        </p:txBody>
      </p:sp>
      <p:sp>
        <p:nvSpPr>
          <p:cNvPr id="34" name="Oval 33"/>
          <p:cNvSpPr/>
          <p:nvPr/>
        </p:nvSpPr>
        <p:spPr>
          <a:xfrm>
            <a:off x="4896000" y="1717199"/>
            <a:ext cx="208800" cy="208800"/>
          </a:xfrm>
          <a:prstGeom prst="ellipse">
            <a:avLst/>
          </a:prstGeom>
          <a:solidFill>
            <a:srgbClr val="E548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1">
                <a:solidFill>
                  <a:srgbClr val="FFFFFF"/>
                </a:solidFill>
                <a:latin typeface="맑은 고딕"/>
              </a:rPr>
              <a:t>1</a:t>
            </a:r>
          </a:p>
        </p:txBody>
      </p:sp>
      <p:sp>
        <p:nvSpPr>
          <p:cNvPr id="35" name="Oval 34"/>
          <p:cNvSpPr/>
          <p:nvPr/>
        </p:nvSpPr>
        <p:spPr>
          <a:xfrm>
            <a:off x="2638799" y="2070000"/>
            <a:ext cx="208800" cy="208800"/>
          </a:xfrm>
          <a:prstGeom prst="ellipse">
            <a:avLst/>
          </a:prstGeom>
          <a:solidFill>
            <a:srgbClr val="E548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1">
                <a:solidFill>
                  <a:srgbClr val="FFFFFF"/>
                </a:solidFill>
                <a:latin typeface="맑은 고딕"/>
              </a:rPr>
              <a:t>2</a:t>
            </a:r>
          </a:p>
        </p:txBody>
      </p:sp>
      <p:sp>
        <p:nvSpPr>
          <p:cNvPr id="36" name="Oval 35"/>
          <p:cNvSpPr/>
          <p:nvPr/>
        </p:nvSpPr>
        <p:spPr>
          <a:xfrm>
            <a:off x="4878000" y="2394000"/>
            <a:ext cx="208800" cy="208800"/>
          </a:xfrm>
          <a:prstGeom prst="ellipse">
            <a:avLst/>
          </a:prstGeom>
          <a:solidFill>
            <a:srgbClr val="E548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1">
                <a:solidFill>
                  <a:srgbClr val="FFFFFF"/>
                </a:solidFill>
                <a:latin typeface="맑은 고딕"/>
              </a:rPr>
              <a:t>3</a:t>
            </a:r>
          </a:p>
        </p:txBody>
      </p:sp>
      <p:sp>
        <p:nvSpPr>
          <p:cNvPr id="37" name="Oval 36"/>
          <p:cNvSpPr/>
          <p:nvPr/>
        </p:nvSpPr>
        <p:spPr>
          <a:xfrm>
            <a:off x="4878000" y="3168000"/>
            <a:ext cx="208800" cy="208800"/>
          </a:xfrm>
          <a:prstGeom prst="ellipse">
            <a:avLst/>
          </a:prstGeom>
          <a:solidFill>
            <a:srgbClr val="E548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1">
                <a:solidFill>
                  <a:srgbClr val="FFFFFF"/>
                </a:solidFill>
                <a:latin typeface="맑은 고딕"/>
              </a:rPr>
              <a:t>4</a:t>
            </a:r>
          </a:p>
        </p:txBody>
      </p:sp>
      <p:sp>
        <p:nvSpPr>
          <p:cNvPr id="38" name="Oval 37"/>
          <p:cNvSpPr/>
          <p:nvPr/>
        </p:nvSpPr>
        <p:spPr>
          <a:xfrm>
            <a:off x="2638799" y="5824800"/>
            <a:ext cx="208800" cy="208800"/>
          </a:xfrm>
          <a:prstGeom prst="ellipse">
            <a:avLst/>
          </a:prstGeom>
          <a:solidFill>
            <a:srgbClr val="E548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1">
                <a:solidFill>
                  <a:srgbClr val="FFFFFF"/>
                </a:solidFill>
                <a:latin typeface="맑은 고딕"/>
              </a:rPr>
              <a:t>5</a:t>
            </a:r>
          </a:p>
        </p:txBody>
      </p:sp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7560000" y="864000"/>
          <a:ext cx="4309200" cy="5652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396000"/>
                <a:gridCol w="3913200"/>
              </a:tblGrid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No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화면 설명 (Description)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</a:tr>
              <a:tr h="108288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>이번 주 / 다음 주 탭</a:t>
                      </a:r>
                    </a:p>
                    <a:p>
                      <a:r>
                        <a:rPr sz="850">
                          <a:solidFill>
                            <a:srgbClr val="475467"/>
                          </a:solidFill>
                          <a:latin typeface="맑은 고딕"/>
                        </a:rPr>
                        <a:t>누르면 그 주 시간표로 바뀐다. 다음 주 시간표가 열리는 시점은 업체와 정한다.</a:t>
                      </a:r>
                    </a:p>
                  </a:txBody>
                  <a:tcPr anchor="t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08288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>요일 버튼</a:t>
                      </a:r>
                    </a:p>
                    <a:p>
                      <a:r>
                        <a:rPr sz="850">
                          <a:solidFill>
                            <a:srgbClr val="475467"/>
                          </a:solidFill>
                          <a:latin typeface="맑은 고딕"/>
                        </a:rPr>
                        <a:t>누른 요일의 수업만 보인다. 처음 들어오면 오늘 요일이 선택돼 있다.</a:t>
                      </a:r>
                    </a:p>
                  </a:txBody>
                  <a:tcPr anchor="t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08288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>수업 카드 · 예약 버튼</a:t>
                      </a:r>
                    </a:p>
                    <a:p>
                      <a:r>
                        <a:rPr sz="850">
                          <a:solidFill>
                            <a:srgbClr val="475467"/>
                          </a:solidFill>
                          <a:latin typeface="맑은 고딕"/>
                        </a:rPr>
                        <a:t>예약을 누르면 바로 확정되고 회원권 1회가 차감된 뒤 예약 완료 화면으로 간다.</a:t>
                      </a:r>
                    </a:p>
                  </a:txBody>
                  <a:tcPr anchor="t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08288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>정원이 찬 수업</a:t>
                      </a:r>
                    </a:p>
                    <a:p>
                      <a:r>
                        <a:rPr sz="850">
                          <a:solidFill>
                            <a:srgbClr val="475467"/>
                          </a:solidFill>
                          <a:latin typeface="맑은 고딕"/>
                        </a:rPr>
                        <a:t>예약 대신 대기 신청 버튼이 보인다. 대기 신청이 빠지면 '마감'만 표시한다.</a:t>
                      </a:r>
                    </a:p>
                  </a:txBody>
                  <a:tcPr anchor="t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08288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5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>하단 메뉴</a:t>
                      </a:r>
                    </a:p>
                    <a:p>
                      <a:r>
                        <a:rPr sz="850">
                          <a:solidFill>
                            <a:srgbClr val="475467"/>
                          </a:solidFill>
                          <a:latin typeface="맑은 고딕"/>
                        </a:rPr>
                        <a:t>시간표 · 내 예약 · 내 정보. 지금 화면의 메뉴가 진하게 보인다.</a:t>
                      </a:r>
                    </a:p>
                  </a:txBody>
                  <a:tcPr anchor="t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40" name="Connector 39"/>
          <p:cNvCxnSpPr/>
          <p:nvPr/>
        </p:nvCxnSpPr>
        <p:spPr>
          <a:xfrm>
            <a:off x="324000" y="6642000"/>
            <a:ext cx="11545200" cy="0"/>
          </a:xfrm>
          <a:prstGeom prst="line">
            <a:avLst/>
          </a:prstGeom>
          <a:ln w="9525">
            <a:solidFill>
              <a:srgbClr val="E4E7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324000" y="6660000"/>
            <a:ext cx="6480000" cy="18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750" b="0">
                <a:solidFill>
                  <a:srgbClr val="98A2B3"/>
                </a:solidFill>
                <a:latin typeface="맑은 고딕"/>
              </a:rPr>
              <a:t>화면설계서 양식 · firstpip.co.kr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0800000" y="6660000"/>
            <a:ext cx="1069200" cy="18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r"/>
            <a:r>
              <a:rPr sz="750" b="0">
                <a:solidFill>
                  <a:srgbClr val="98A2B3"/>
                </a:solidFill>
                <a:latin typeface="맑은 고딕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24000" y="251999"/>
          <a:ext cx="11545199" cy="4752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864000"/>
                <a:gridCol w="2232000"/>
                <a:gridCol w="864000"/>
                <a:gridCol w="2232000"/>
                <a:gridCol w="864000"/>
                <a:gridCol w="1655999"/>
                <a:gridCol w="864000"/>
                <a:gridCol w="1969200"/>
              </a:tblGrid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프로젝트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>가나다 필라테스 예약 앱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화면명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>예약 취소 안내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화면 ID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>APP-RSV-02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작성자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>(작성 예시)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메뉴 위치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 gridSpan="7">
                  <a:txBody>
                    <a:bodyPr wrap="square"/>
                    <a:lstStyle/>
                    <a:p>
                      <a:pPr algn="l"/>
                      <a:r>
                        <a:rPr sz="900" b="0">
                          <a:solidFill>
                            <a:srgbClr val="1D2939"/>
                          </a:solidFill>
                          <a:latin typeface="맑은 고딕"/>
                        </a:rPr>
                        <a:t>회원 앱 &gt; 내 예약 &gt; 예약 취소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24000" y="864000"/>
            <a:ext cx="7092000" cy="5652000"/>
          </a:xfrm>
          <a:prstGeom prst="rect">
            <a:avLst/>
          </a:prstGeom>
          <a:solidFill>
            <a:srgbClr val="FAFAFB"/>
          </a:solidFill>
          <a:ln w="9525">
            <a:solidFill>
              <a:srgbClr val="E4E7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4" name="Rectangle 3"/>
          <p:cNvSpPr/>
          <p:nvPr/>
        </p:nvSpPr>
        <p:spPr>
          <a:xfrm>
            <a:off x="468000" y="936000"/>
            <a:ext cx="2160000" cy="18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850" b="1">
                <a:solidFill>
                  <a:srgbClr val="334AF6"/>
                </a:solidFill>
                <a:latin typeface="맑은 고딕"/>
              </a:rPr>
              <a:t>작성 예시 · 가상 업체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646000" y="1080000"/>
            <a:ext cx="2448000" cy="52200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9AA1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18000" y="1170000"/>
            <a:ext cx="503999" cy="57600"/>
          </a:xfrm>
          <a:prstGeom prst="roundRect">
            <a:avLst/>
          </a:prstGeom>
          <a:solidFill>
            <a:srgbClr val="C9C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2754000" y="1350000"/>
            <a:ext cx="2232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ctr"/>
            <a:r>
              <a:rPr sz="1100" b="1">
                <a:solidFill>
                  <a:srgbClr val="1E1D1D"/>
                </a:solidFill>
                <a:latin typeface="맑은 고딕"/>
              </a:rPr>
              <a:t>내 예약</a:t>
            </a:r>
          </a:p>
        </p:txBody>
      </p:sp>
      <p:sp>
        <p:nvSpPr>
          <p:cNvPr id="8" name="Rectangle 7"/>
          <p:cNvSpPr/>
          <p:nvPr/>
        </p:nvSpPr>
        <p:spPr>
          <a:xfrm>
            <a:off x="2861999" y="1745999"/>
            <a:ext cx="2016000" cy="68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9" name="Rectangle 8"/>
          <p:cNvSpPr/>
          <p:nvPr/>
        </p:nvSpPr>
        <p:spPr>
          <a:xfrm>
            <a:off x="2933999" y="1818000"/>
            <a:ext cx="1404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900" b="1">
                <a:solidFill>
                  <a:srgbClr val="1E1D1D"/>
                </a:solidFill>
                <a:latin typeface="맑은 고딕"/>
              </a:rPr>
              <a:t>오늘 19:30 기구 초급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33999" y="2051999"/>
            <a:ext cx="1404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750" b="0">
                <a:solidFill>
                  <a:srgbClr val="475467"/>
                </a:solidFill>
                <a:latin typeface="맑은 고딕"/>
              </a:rPr>
              <a:t>강사 정○○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93999" y="1961999"/>
            <a:ext cx="612000" cy="2448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1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750" b="1">
                <a:solidFill>
                  <a:srgbClr val="475467"/>
                </a:solidFill>
                <a:latin typeface="맑은 고딕"/>
              </a:rPr>
              <a:t>취소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61999" y="2520000"/>
            <a:ext cx="2016000" cy="684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2933999" y="2592000"/>
            <a:ext cx="1404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900" b="1">
                <a:solidFill>
                  <a:srgbClr val="1E1D1D"/>
                </a:solidFill>
                <a:latin typeface="맑은 고딕"/>
              </a:rPr>
              <a:t>금 10:00 매트 기초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933999" y="2826000"/>
            <a:ext cx="1404000" cy="21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750" b="0">
                <a:solidFill>
                  <a:srgbClr val="475467"/>
                </a:solidFill>
                <a:latin typeface="맑은 고딕"/>
              </a:rPr>
              <a:t>강사 박○○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93999" y="2736000"/>
            <a:ext cx="612000" cy="2448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1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750" b="1">
                <a:solidFill>
                  <a:srgbClr val="475467"/>
                </a:solidFill>
                <a:latin typeface="맑은 고딕"/>
              </a:rPr>
              <a:t>취소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54000" y="1314000"/>
            <a:ext cx="2232000" cy="4824000"/>
          </a:xfrm>
          <a:prstGeom prst="rect">
            <a:avLst/>
          </a:prstGeom>
          <a:solidFill>
            <a:srgbClr val="1F2328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2916000" y="2898000"/>
            <a:ext cx="1908000" cy="1548000"/>
          </a:xfrm>
          <a:prstGeom prst="rect">
            <a:avLst/>
          </a:prstGeom>
          <a:solidFill>
            <a:srgbClr val="FFFFFF"/>
          </a:solidFill>
          <a:ln w="9525">
            <a:solidFill>
              <a:srgbClr val="D0D5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1100" b="0">
                <a:solidFill>
                  <a:srgbClr val="1E1D1D"/>
                </a:solidFill>
                <a:latin typeface="맑은 고딕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3024000" y="3042000"/>
            <a:ext cx="1692000" cy="251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ctr"/>
            <a:r>
              <a:rPr sz="1000" b="1">
                <a:solidFill>
                  <a:srgbClr val="1E1D1D"/>
                </a:solidFill>
                <a:latin typeface="맑은 고딕"/>
              </a:rPr>
              <a:t>예약을 취소할까요?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024000" y="3312000"/>
            <a:ext cx="1692000" cy="57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ctr"/>
            <a:r>
              <a:rPr sz="800" b="0">
                <a:solidFill>
                  <a:srgbClr val="475467"/>
                </a:solidFill>
                <a:latin typeface="맑은 고딕"/>
              </a:rPr>
              <a:t>수업 시작 24시간 이내라</a:t>
            </a:r>
          </a:p>
          <a:p>
            <a:pPr algn="ctr"/>
            <a:r>
              <a:rPr sz="800" b="0">
                <a:solidFill>
                  <a:srgbClr val="475467"/>
                </a:solidFill>
                <a:latin typeface="맑은 고딕"/>
              </a:rPr>
              <a:t>회원권 횟수가 복구되지 않습니다.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024000" y="4014000"/>
            <a:ext cx="791999" cy="270000"/>
          </a:xfrm>
          <a:prstGeom prst="rect">
            <a:avLst/>
          </a:prstGeom>
          <a:solidFill>
            <a:srgbClr val="FFFFFF"/>
          </a:solidFill>
          <a:ln w="9525">
            <a:solidFill>
              <a:srgbClr val="9AA1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800" b="1">
                <a:solidFill>
                  <a:srgbClr val="1D2939"/>
                </a:solidFill>
                <a:latin typeface="맑은 고딕"/>
              </a:rPr>
              <a:t>돌아가기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24000" y="4014000"/>
            <a:ext cx="791999" cy="270000"/>
          </a:xfrm>
          <a:prstGeom prst="rect">
            <a:avLst/>
          </a:prstGeom>
          <a:solidFill>
            <a:srgbClr val="4B55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800" b="1">
                <a:solidFill>
                  <a:srgbClr val="FFFFFF"/>
                </a:solidFill>
                <a:latin typeface="맑은 고딕"/>
              </a:rPr>
              <a:t>취소하기</a:t>
            </a:r>
          </a:p>
        </p:txBody>
      </p:sp>
      <p:sp>
        <p:nvSpPr>
          <p:cNvPr id="22" name="Oval 21"/>
          <p:cNvSpPr/>
          <p:nvPr/>
        </p:nvSpPr>
        <p:spPr>
          <a:xfrm>
            <a:off x="4878000" y="1925999"/>
            <a:ext cx="208800" cy="208800"/>
          </a:xfrm>
          <a:prstGeom prst="ellipse">
            <a:avLst/>
          </a:prstGeom>
          <a:solidFill>
            <a:srgbClr val="E548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1">
                <a:solidFill>
                  <a:srgbClr val="FFFFFF"/>
                </a:solidFill>
                <a:latin typeface="맑은 고딕"/>
              </a:rPr>
              <a:t>1</a:t>
            </a:r>
          </a:p>
        </p:txBody>
      </p:sp>
      <p:sp>
        <p:nvSpPr>
          <p:cNvPr id="23" name="Oval 22"/>
          <p:cNvSpPr/>
          <p:nvPr/>
        </p:nvSpPr>
        <p:spPr>
          <a:xfrm>
            <a:off x="2800800" y="3348000"/>
            <a:ext cx="208800" cy="208800"/>
          </a:xfrm>
          <a:prstGeom prst="ellipse">
            <a:avLst/>
          </a:prstGeom>
          <a:solidFill>
            <a:srgbClr val="E548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1">
                <a:solidFill>
                  <a:srgbClr val="FFFFFF"/>
                </a:solidFill>
                <a:latin typeface="맑은 고딕"/>
              </a:rPr>
              <a:t>2</a:t>
            </a:r>
          </a:p>
        </p:txBody>
      </p:sp>
      <p:sp>
        <p:nvSpPr>
          <p:cNvPr id="24" name="Oval 23"/>
          <p:cNvSpPr/>
          <p:nvPr/>
        </p:nvSpPr>
        <p:spPr>
          <a:xfrm>
            <a:off x="2800800" y="4050000"/>
            <a:ext cx="208800" cy="208800"/>
          </a:xfrm>
          <a:prstGeom prst="ellipse">
            <a:avLst/>
          </a:prstGeom>
          <a:solidFill>
            <a:srgbClr val="E548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1">
                <a:solidFill>
                  <a:srgbClr val="FFFFFF"/>
                </a:solidFill>
                <a:latin typeface="맑은 고딕"/>
              </a:rPr>
              <a:t>3</a:t>
            </a:r>
          </a:p>
        </p:txBody>
      </p:sp>
      <p:sp>
        <p:nvSpPr>
          <p:cNvPr id="25" name="Oval 24"/>
          <p:cNvSpPr/>
          <p:nvPr/>
        </p:nvSpPr>
        <p:spPr>
          <a:xfrm>
            <a:off x="4730400" y="4050000"/>
            <a:ext cx="208800" cy="208800"/>
          </a:xfrm>
          <a:prstGeom prst="ellipse">
            <a:avLst/>
          </a:prstGeom>
          <a:solidFill>
            <a:srgbClr val="E548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43200" bIns="43200"/>
          <a:lstStyle/>
          <a:p>
            <a:pPr algn="ctr"/>
            <a:r>
              <a:rPr sz="900" b="1">
                <a:solidFill>
                  <a:srgbClr val="FFFFFF"/>
                </a:solidFill>
                <a:latin typeface="맑은 고딕"/>
              </a:rPr>
              <a:t>4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7560000" y="864000"/>
          <a:ext cx="4309200" cy="5652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396000"/>
                <a:gridCol w="3913200"/>
              </a:tblGrid>
              <a:tr h="237600"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No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850" b="1">
                          <a:solidFill>
                            <a:srgbClr val="2B4A7E"/>
                          </a:solidFill>
                          <a:latin typeface="맑은 고딕"/>
                        </a:rPr>
                        <a:t>화면 설명 (Description)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E6EEF8"/>
                    </a:solidFill>
                  </a:tcPr>
                </a:tc>
              </a:tr>
              <a:tr h="1353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1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>취소 버튼</a:t>
                      </a:r>
                    </a:p>
                    <a:p>
                      <a:r>
                        <a:rPr sz="850">
                          <a:solidFill>
                            <a:srgbClr val="475467"/>
                          </a:solidFill>
                          <a:latin typeface="맑은 고딕"/>
                        </a:rPr>
                        <a:t>수업 시작 24시간 전이면 안내 없이 바로 취소되고 회원권 1회가 복구된다. 24시간 이내면 안내 창이 먼저 뜬다.</a:t>
                      </a:r>
                    </a:p>
                  </a:txBody>
                  <a:tcPr anchor="t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53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2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>안내 문구</a:t>
                      </a:r>
                    </a:p>
                    <a:p>
                      <a:r>
                        <a:rPr sz="850">
                          <a:solidFill>
                            <a:srgbClr val="475467"/>
                          </a:solidFill>
                          <a:latin typeface="맑은 고딕"/>
                        </a:rPr>
                        <a:t>횟수가 복구되지 않는다는 점을 먼저 알린다. 기준 시간(24시간)은 미정·질문에 올려 업체와 확정한다.</a:t>
                      </a:r>
                    </a:p>
                  </a:txBody>
                  <a:tcPr anchor="t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53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3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>돌아가기</a:t>
                      </a:r>
                    </a:p>
                    <a:p>
                      <a:r>
                        <a:rPr sz="850">
                          <a:solidFill>
                            <a:srgbClr val="475467"/>
                          </a:solidFill>
                          <a:latin typeface="맑은 고딕"/>
                        </a:rPr>
                        <a:t>창이 닫히고 예약은 그대로 남는다.</a:t>
                      </a:r>
                    </a:p>
                  </a:txBody>
                  <a:tcPr anchor="t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35360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E5484D"/>
                          </a:solidFill>
                          <a:latin typeface="맑은 고딕"/>
                        </a:rPr>
                        <a:t>4</a:t>
                      </a:r>
                    </a:p>
                  </a:txBody>
                  <a:tcPr anchor="ctr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900" b="1">
                          <a:solidFill>
                            <a:srgbClr val="1D2939"/>
                          </a:solidFill>
                          <a:latin typeface="맑은 고딕"/>
                        </a:rPr>
                        <a:t>취소하기</a:t>
                      </a:r>
                    </a:p>
                    <a:p>
                      <a:r>
                        <a:rPr sz="850">
                          <a:solidFill>
                            <a:srgbClr val="475467"/>
                          </a:solidFill>
                          <a:latin typeface="맑은 고딕"/>
                        </a:rPr>
                        <a:t>예약이 취소되고 목록에서 사라진다. 회원권 횟수는 그대로다. 대기자가 있으면 대기 1번에게 자리가 넘어간다.</a:t>
                      </a:r>
                    </a:p>
                  </a:txBody>
                  <a:tcPr anchor="t" marL="54000" marR="54000" marT="18000" marB="18000">
                    <a:lnL w="6350">
                      <a:solidFill>
                        <a:srgbClr val="D6DFEB"/>
                      </a:solidFill>
                    </a:lnL>
                    <a:lnR w="6350">
                      <a:solidFill>
                        <a:srgbClr val="D6DFEB"/>
                      </a:solidFill>
                    </a:lnR>
                    <a:lnT w="6350">
                      <a:solidFill>
                        <a:srgbClr val="D6DFEB"/>
                      </a:solidFill>
                    </a:lnT>
                    <a:lnB w="6350">
                      <a:solidFill>
                        <a:srgbClr val="D6DFEB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cxnSp>
        <p:nvCxnSpPr>
          <p:cNvPr id="27" name="Connector 26"/>
          <p:cNvCxnSpPr/>
          <p:nvPr/>
        </p:nvCxnSpPr>
        <p:spPr>
          <a:xfrm>
            <a:off x="324000" y="6642000"/>
            <a:ext cx="11545200" cy="0"/>
          </a:xfrm>
          <a:prstGeom prst="line">
            <a:avLst/>
          </a:prstGeom>
          <a:ln w="9525">
            <a:solidFill>
              <a:srgbClr val="E4E7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324000" y="6660000"/>
            <a:ext cx="6480000" cy="18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l"/>
            <a:r>
              <a:rPr sz="750" b="0">
                <a:solidFill>
                  <a:srgbClr val="98A2B3"/>
                </a:solidFill>
                <a:latin typeface="맑은 고딕"/>
              </a:rPr>
              <a:t>화면설계서 양식 · firstpip.co.kr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800000" y="6660000"/>
            <a:ext cx="1069200" cy="18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3200" rIns="43200" tIns="43200" bIns="43200"/>
          <a:lstStyle/>
          <a:p>
            <a:pPr algn="r"/>
            <a:r>
              <a:rPr sz="750" b="0">
                <a:solidFill>
                  <a:srgbClr val="98A2B3"/>
                </a:solidFill>
                <a:latin typeface="맑은 고딕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